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7" r:id="rId5"/>
    <p:sldId id="270" r:id="rId6"/>
    <p:sldId id="269" r:id="rId7"/>
    <p:sldId id="268" r:id="rId8"/>
    <p:sldId id="271" r:id="rId9"/>
    <p:sldId id="279" r:id="rId10"/>
    <p:sldId id="272" r:id="rId11"/>
    <p:sldId id="274" r:id="rId12"/>
    <p:sldId id="276" r:id="rId13"/>
    <p:sldId id="277" r:id="rId14"/>
    <p:sldId id="278" r:id="rId15"/>
    <p:sldId id="280" r:id="rId16"/>
    <p:sldId id="25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00F"/>
    <a:srgbClr val="FF8205"/>
    <a:srgbClr val="E10500"/>
    <a:srgbClr val="FF7171"/>
    <a:srgbClr val="CC0000"/>
    <a:srgbClr val="FF7C80"/>
    <a:srgbClr val="FF3399"/>
    <a:srgbClr val="FF6699"/>
    <a:srgbClr val="FF5050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330FD-8337-3D68-B55F-FEAFC194C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31588E-D736-10DD-03FD-E736666A6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75633D-5AC2-0914-F1FF-494309D6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32B33B-CB22-0680-7A8D-F8373B4D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440F76-54FF-9D99-C9A7-2480E229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41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24D45-F22C-7ACC-DC89-665A4A96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1756DE-F421-5A38-0639-199B0F23E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927147-D390-C160-8F75-8ED44DA3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A02939-A03D-5EA0-A723-89A37B69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633B85-889C-7157-DCC7-D598CF18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36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08AB2C7-AE05-8E77-B69C-7C89F1163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CCC62B-35C8-DC2A-F88F-60121D15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F2F94A-7C37-9BEF-DFA7-A3E6E221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9A2CB4-8300-0811-156B-7EA8D1ED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E65F81-0A0B-9135-A6FF-4E0F0AE0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05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EDF673-534E-3769-25B1-85CC8274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C3722-A16C-757B-EE26-17AA61B5C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4C0FD8-1F9E-8711-EBF2-5681A979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7082F-58A7-D55C-C0CE-1E9F22FB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8F78D5-130E-CDD9-C92B-FA80E5DD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51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243A8-D7A4-F8BE-2888-84E62288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306853-BEB7-5A4A-5934-B6DB90FF8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68205E-1585-3078-97A5-8390337C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3B3740-7701-0D90-3B84-493EA106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4490C2-E6A1-252F-CA1A-5088E08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915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6558BA-3D73-734D-3CAE-58546410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038CEF-7A87-F9C7-4BB2-44CF1C506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88555D-D81B-F7C1-F743-CB87F0EF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72E1B80-CE66-2DD7-B254-30B115AF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C8FE82-B294-4C4F-37E8-36526D30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4AD830-4FD8-D12B-C697-58593345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53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413AC-DB81-2A97-965D-146D1948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788D54-E547-8FE5-BB5E-6DB6053B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DEB552-132B-79C7-AD45-EA6F05CA6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E118153-7C44-1ECF-D425-4A4359A5B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FF1B3B-3351-DF25-FD3C-F5FDF1BF4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B864BF7-C7B1-8F2B-5B37-392D263A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DF3249-6B49-AAB5-959C-C959FD53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44BB2B-27EC-C7DD-0CFA-C45285DE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7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44EC9-43EE-CBA3-C2E6-D3099D11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7597A7B-167A-AF46-59B4-B520FC53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BE6CBE-0A33-D8E2-90C4-BEC161B2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C9E0D6-012C-C7E5-CB2A-B55672CA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09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83330C-1819-428D-02C6-67EB57E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90B875-B656-8CDC-7FA4-AF80D5A4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ABAC4D-FC5E-2591-4967-860232AA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91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B3886-B144-FE7A-868C-A100E4A5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ED93E-C66D-7EA7-1227-304F4AB3A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ECC717-E5DD-8DAC-1058-4216C3B9E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497509-4404-5A5C-F4E3-282062F71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FBC34C-39E0-D8D8-0D7D-9352CFB7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D8BBDB-CD84-B830-A36A-1FD51D92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89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D3203-C6ED-90E4-C629-82A045CF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D9A40B-8B01-4F75-750E-5EFD07C60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D65720-D040-38DF-4F07-7E6A440BC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B9D006-43D0-8554-B1FF-D85F62CF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120FF8-2530-6B5E-F32E-E0C1E90DE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041542-84B0-AE96-B508-2C397CEA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05668BA-E9B5-49A5-5EA7-EC09DA9B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662F3B-49B0-91DB-4DDD-97E7EF957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44E00B-DF89-E1A9-E4EF-20FC18E87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22136-70FA-4790-A707-2AC7613C788D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FCA8AF-6F3C-7026-3DD6-CBAC70C85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D9E2F-B8BE-38D8-3008-09C3C389B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C3380-90B7-4963-A744-F8F0548BE8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21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clossonlouis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99AC23C-7030-13AB-C3BF-18561C526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 anchor="ctr">
            <a:norm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  <a:alpha val="87000"/>
                  </a:schemeClr>
                </a:solidFill>
                <a:effectLst/>
                <a:latin typeface="Alverata" panose="02030503060504020004" pitchFamily="18" charset="0"/>
              </a:rPr>
              <a:t>Atelier - L’IA, un outil</a:t>
            </a:r>
            <a:br>
              <a:rPr lang="fr-FR" b="1" dirty="0">
                <a:solidFill>
                  <a:schemeClr val="tx1">
                    <a:lumMod val="85000"/>
                    <a:lumOff val="15000"/>
                    <a:alpha val="87000"/>
                  </a:schemeClr>
                </a:solidFill>
                <a:effectLst/>
                <a:latin typeface="Alverata" panose="02030503060504020004" pitchFamily="18" charset="0"/>
              </a:rPr>
            </a:br>
            <a:r>
              <a:rPr lang="fr-FR" b="1" dirty="0">
                <a:solidFill>
                  <a:schemeClr val="tx1">
                    <a:lumMod val="85000"/>
                    <a:lumOff val="15000"/>
                    <a:alpha val="87000"/>
                  </a:schemeClr>
                </a:solidFill>
                <a:effectLst/>
                <a:latin typeface="Alverata" panose="02030503060504020004" pitchFamily="18" charset="0"/>
              </a:rPr>
              <a:t>pour le code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ABE343BD-727D-6767-27DE-8A0286CE6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  <a:alpha val="86000"/>
                  </a:schemeClr>
                </a:solidFill>
                <a:latin typeface="Alverata" panose="02030503060504020004" pitchFamily="18" charset="0"/>
              </a:rPr>
              <a:t>SUMMER SCHOOL 2025</a:t>
            </a:r>
          </a:p>
          <a:p>
            <a:endParaRPr lang="fr-FR" sz="2800" dirty="0">
              <a:solidFill>
                <a:schemeClr val="tx1">
                  <a:alpha val="86000"/>
                </a:schemeClr>
              </a:solidFill>
              <a:latin typeface="Alverata" panose="02030503060504020004" pitchFamily="18" charset="0"/>
            </a:endParaRPr>
          </a:p>
          <a:p>
            <a:r>
              <a:rPr lang="fr-FR" sz="2800" dirty="0">
                <a:solidFill>
                  <a:schemeClr val="tx1">
                    <a:lumMod val="85000"/>
                    <a:lumOff val="15000"/>
                    <a:alpha val="86000"/>
                  </a:schemeClr>
                </a:solidFill>
                <a:latin typeface="Alverata" panose="02030503060504020004" pitchFamily="18" charset="0"/>
              </a:rPr>
              <a:t>Louis 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  <a:alpha val="86000"/>
                  </a:schemeClr>
                </a:solidFill>
                <a:latin typeface="Alverata" panose="02030503060504020004" pitchFamily="18" charset="0"/>
              </a:rPr>
              <a:t>Closson</a:t>
            </a:r>
            <a:r>
              <a:rPr lang="fr-FR" sz="2800" dirty="0">
                <a:solidFill>
                  <a:schemeClr val="tx1">
                    <a:lumMod val="85000"/>
                    <a:lumOff val="15000"/>
                    <a:alpha val="86000"/>
                  </a:schemeClr>
                </a:solidFill>
                <a:latin typeface="Alverata" panose="02030503060504020004" pitchFamily="18" charset="0"/>
              </a:rPr>
              <a:t> – </a:t>
            </a:r>
            <a:r>
              <a:rPr lang="fr-FR" sz="2800" dirty="0">
                <a:solidFill>
                  <a:srgbClr val="002060">
                    <a:alpha val="86000"/>
                  </a:srgbClr>
                </a:solidFill>
                <a:latin typeface="Alverata" panose="020305030605040200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clossonlouis@gmail.com</a:t>
            </a:r>
            <a:endParaRPr lang="fr-FR" sz="2800" dirty="0">
              <a:solidFill>
                <a:srgbClr val="002060">
                  <a:alpha val="86000"/>
                </a:srgbClr>
              </a:solidFill>
              <a:latin typeface="Alverata" panose="020305030605040200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B30C76-8E24-B1BD-85AC-63359FBCBE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0" y="5835297"/>
            <a:ext cx="2736819" cy="7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65">
            <a:extLst>
              <a:ext uri="{FF2B5EF4-FFF2-40B4-BE49-F238E27FC236}">
                <a16:creationId xmlns:a16="http://schemas.microsoft.com/office/drawing/2014/main" id="{F909CA2D-B0AE-B7B7-B7AC-24AE7144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different LLM</a:t>
            </a:r>
            <a:endParaRPr lang="fr-FR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F5DFA0A-99D4-302D-413C-94510F56AB41}"/>
              </a:ext>
            </a:extLst>
          </p:cNvPr>
          <p:cNvGrpSpPr/>
          <p:nvPr/>
        </p:nvGrpSpPr>
        <p:grpSpPr>
          <a:xfrm>
            <a:off x="4148456" y="1575881"/>
            <a:ext cx="2040583" cy="3706238"/>
            <a:chOff x="4237356" y="1264597"/>
            <a:chExt cx="2040583" cy="3706238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648C1DF-A14B-56AA-D569-B5D5FE064FA9}"/>
                </a:ext>
              </a:extLst>
            </p:cNvPr>
            <p:cNvSpPr/>
            <p:nvPr/>
          </p:nvSpPr>
          <p:spPr>
            <a:xfrm>
              <a:off x="4237356" y="1264597"/>
              <a:ext cx="2040583" cy="3706238"/>
            </a:xfrm>
            <a:prstGeom prst="roundRect">
              <a:avLst/>
            </a:prstGeom>
            <a:solidFill>
              <a:schemeClr val="bg1">
                <a:lumMod val="95000"/>
                <a:alpha val="62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B0CC4BC3-6B2A-DC3D-8F09-F8B0496EF1E6}"/>
                </a:ext>
              </a:extLst>
            </p:cNvPr>
            <p:cNvGrpSpPr/>
            <p:nvPr/>
          </p:nvGrpSpPr>
          <p:grpSpPr>
            <a:xfrm>
              <a:off x="4437062" y="1398114"/>
              <a:ext cx="1840877" cy="3386290"/>
              <a:chOff x="4437062" y="1398114"/>
              <a:chExt cx="1840877" cy="3386290"/>
            </a:xfrm>
          </p:grpSpPr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2DDFF57D-E11E-4EB8-5B4A-64524BAF32F3}"/>
                  </a:ext>
                </a:extLst>
              </p:cNvPr>
              <p:cNvGrpSpPr/>
              <p:nvPr/>
            </p:nvGrpSpPr>
            <p:grpSpPr>
              <a:xfrm>
                <a:off x="4437062" y="1946254"/>
                <a:ext cx="1691735" cy="997257"/>
                <a:chOff x="4404265" y="1632051"/>
                <a:chExt cx="1691735" cy="997257"/>
              </a:xfrm>
            </p:grpSpPr>
            <p:pic>
              <p:nvPicPr>
                <p:cNvPr id="20" name="Image 19">
                  <a:extLst>
                    <a:ext uri="{FF2B5EF4-FFF2-40B4-BE49-F238E27FC236}">
                      <a16:creationId xmlns:a16="http://schemas.microsoft.com/office/drawing/2014/main" id="{30EBFBE0-5AAE-1121-55D8-FDE4BC8A8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830" y="2279918"/>
                  <a:ext cx="1641170" cy="349390"/>
                </a:xfrm>
                <a:prstGeom prst="rect">
                  <a:avLst/>
                </a:prstGeom>
              </p:spPr>
            </p:pic>
            <p:pic>
              <p:nvPicPr>
                <p:cNvPr id="21" name="Image 20">
                  <a:extLst>
                    <a:ext uri="{FF2B5EF4-FFF2-40B4-BE49-F238E27FC236}">
                      <a16:creationId xmlns:a16="http://schemas.microsoft.com/office/drawing/2014/main" id="{0D6018C9-593E-D13D-3113-96CCD8104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81"/>
                <a:stretch>
                  <a:fillRect/>
                </a:stretch>
              </p:blipFill>
              <p:spPr>
                <a:xfrm>
                  <a:off x="4404265" y="1632051"/>
                  <a:ext cx="1480836" cy="449602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43CE781A-D6EA-3052-CE33-AF58BA31B9B3}"/>
                  </a:ext>
                </a:extLst>
              </p:cNvPr>
              <p:cNvGrpSpPr/>
              <p:nvPr/>
            </p:nvGrpSpPr>
            <p:grpSpPr>
              <a:xfrm>
                <a:off x="4437062" y="3820131"/>
                <a:ext cx="1840877" cy="964273"/>
                <a:chOff x="4404264" y="3474556"/>
                <a:chExt cx="1840877" cy="964273"/>
              </a:xfrm>
            </p:grpSpPr>
            <p:grpSp>
              <p:nvGrpSpPr>
                <p:cNvPr id="27" name="Groupe 26">
                  <a:extLst>
                    <a:ext uri="{FF2B5EF4-FFF2-40B4-BE49-F238E27FC236}">
                      <a16:creationId xmlns:a16="http://schemas.microsoft.com/office/drawing/2014/main" id="{735A0727-4ED1-1273-8997-4EC117221FB1}"/>
                    </a:ext>
                  </a:extLst>
                </p:cNvPr>
                <p:cNvGrpSpPr/>
                <p:nvPr/>
              </p:nvGrpSpPr>
              <p:grpSpPr>
                <a:xfrm>
                  <a:off x="4404264" y="3909009"/>
                  <a:ext cx="1840877" cy="529820"/>
                  <a:chOff x="7519022" y="4123321"/>
                  <a:chExt cx="1840877" cy="529820"/>
                </a:xfrm>
              </p:grpSpPr>
              <p:pic>
                <p:nvPicPr>
                  <p:cNvPr id="23" name="Image 22">
                    <a:extLst>
                      <a:ext uri="{FF2B5EF4-FFF2-40B4-BE49-F238E27FC236}">
                        <a16:creationId xmlns:a16="http://schemas.microsoft.com/office/drawing/2014/main" id="{A4D93C03-579E-2768-F030-7C81EC8E2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19022" y="4157663"/>
                    <a:ext cx="461137" cy="461137"/>
                  </a:xfrm>
                  <a:prstGeom prst="rect">
                    <a:avLst/>
                  </a:prstGeom>
                </p:spPr>
              </p:pic>
              <p:sp>
                <p:nvSpPr>
                  <p:cNvPr id="24" name="Titre 1">
                    <a:extLst>
                      <a:ext uri="{FF2B5EF4-FFF2-40B4-BE49-F238E27FC236}">
                        <a16:creationId xmlns:a16="http://schemas.microsoft.com/office/drawing/2014/main" id="{C5C4D3C4-EECA-FAED-5A38-E6111FDD31D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718729" y="4123321"/>
                    <a:ext cx="1641170" cy="52982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Autofit/>
                  </a:bodyPr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fr-FR" sz="24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 SemiBold" panose="020B0502040204020203" pitchFamily="34" charset="0"/>
                      </a:rPr>
                      <a:t>Qwen</a:t>
                    </a:r>
                    <a:endParaRPr lang="fr-FR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</p:grpSp>
            <p:pic>
              <p:nvPicPr>
                <p:cNvPr id="26" name="Image 25">
                  <a:extLst>
                    <a:ext uri="{FF2B5EF4-FFF2-40B4-BE49-F238E27FC236}">
                      <a16:creationId xmlns:a16="http://schemas.microsoft.com/office/drawing/2014/main" id="{C22F9F0E-DEE9-4115-C071-FA6FA7EAE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4265" y="3474556"/>
                  <a:ext cx="1691734" cy="213229"/>
                </a:xfrm>
                <a:prstGeom prst="rect">
                  <a:avLst/>
                </a:prstGeom>
              </p:spPr>
            </p:pic>
          </p:grpSp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EF0CB658-B9D2-BBF3-0D34-D24AF37C5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6820" y="1398114"/>
                <a:ext cx="481655" cy="321745"/>
              </a:xfrm>
              <a:prstGeom prst="rect">
                <a:avLst/>
              </a:prstGeom>
            </p:spPr>
          </p:pic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57D3B60-249B-04C4-716B-C4742BA6B7B4}"/>
              </a:ext>
            </a:extLst>
          </p:cNvPr>
          <p:cNvGrpSpPr/>
          <p:nvPr/>
        </p:nvGrpSpPr>
        <p:grpSpPr>
          <a:xfrm>
            <a:off x="142263" y="1575880"/>
            <a:ext cx="2075631" cy="5228279"/>
            <a:chOff x="142263" y="1264596"/>
            <a:chExt cx="2075631" cy="5228279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A1DBEEF9-D4C1-8901-AC9B-510425B39496}"/>
                </a:ext>
              </a:extLst>
            </p:cNvPr>
            <p:cNvSpPr/>
            <p:nvPr/>
          </p:nvSpPr>
          <p:spPr>
            <a:xfrm>
              <a:off x="142263" y="1264596"/>
              <a:ext cx="2040583" cy="5228279"/>
            </a:xfrm>
            <a:prstGeom prst="roundRect">
              <a:avLst/>
            </a:prstGeom>
            <a:solidFill>
              <a:schemeClr val="bg1">
                <a:lumMod val="95000"/>
                <a:alpha val="62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F7C416E-33AA-6188-38E0-A94A1C780A1D}"/>
                </a:ext>
              </a:extLst>
            </p:cNvPr>
            <p:cNvGrpSpPr/>
            <p:nvPr/>
          </p:nvGrpSpPr>
          <p:grpSpPr>
            <a:xfrm>
              <a:off x="309564" y="3783221"/>
              <a:ext cx="1725585" cy="916785"/>
              <a:chOff x="309564" y="3425067"/>
              <a:chExt cx="1725585" cy="916785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32198B7D-C117-D051-2B68-CB3C701C9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564" y="4008135"/>
                <a:ext cx="1553302" cy="333717"/>
              </a:xfrm>
              <a:prstGeom prst="rect">
                <a:avLst/>
              </a:prstGeom>
            </p:spPr>
          </p:pic>
          <p:pic>
            <p:nvPicPr>
              <p:cNvPr id="11" name="Graphique 10">
                <a:extLst>
                  <a:ext uri="{FF2B5EF4-FFF2-40B4-BE49-F238E27FC236}">
                    <a16:creationId xmlns:a16="http://schemas.microsoft.com/office/drawing/2014/main" id="{257F538F-E6FE-D3EE-F11F-C3CF49B42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0818" y="3425067"/>
                <a:ext cx="1704331" cy="333715"/>
              </a:xfrm>
              <a:prstGeom prst="rect">
                <a:avLst/>
              </a:prstGeom>
            </p:spPr>
          </p:pic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424E9C06-D599-7433-AD1C-CA5D44251CCE}"/>
                </a:ext>
              </a:extLst>
            </p:cNvPr>
            <p:cNvGrpSpPr/>
            <p:nvPr/>
          </p:nvGrpSpPr>
          <p:grpSpPr>
            <a:xfrm>
              <a:off x="309564" y="1892709"/>
              <a:ext cx="1908330" cy="1210627"/>
              <a:chOff x="309564" y="1892709"/>
              <a:chExt cx="1908330" cy="1210627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086C1250-E058-7986-8733-65ABDC357E8D}"/>
                  </a:ext>
                </a:extLst>
              </p:cNvPr>
              <p:cNvGrpSpPr/>
              <p:nvPr/>
            </p:nvGrpSpPr>
            <p:grpSpPr>
              <a:xfrm>
                <a:off x="309564" y="2573516"/>
                <a:ext cx="1908330" cy="529820"/>
                <a:chOff x="370049" y="2303251"/>
                <a:chExt cx="1908330" cy="529820"/>
              </a:xfrm>
            </p:grpSpPr>
            <p:sp>
              <p:nvSpPr>
                <p:cNvPr id="5" name="Titre 1">
                  <a:extLst>
                    <a:ext uri="{FF2B5EF4-FFF2-40B4-BE49-F238E27FC236}">
                      <a16:creationId xmlns:a16="http://schemas.microsoft.com/office/drawing/2014/main" id="{65ACC05F-AE7C-2FE6-6E3C-C904C44105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209" y="2303251"/>
                  <a:ext cx="1641170" cy="5298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fr-FR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Bahnschrift SemiBold" panose="020B0502040204020203" pitchFamily="34" charset="0"/>
                    </a:rPr>
                    <a:t>ChatGPT</a:t>
                  </a:r>
                  <a:endParaRPr lang="fr-F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  <p:pic>
              <p:nvPicPr>
                <p:cNvPr id="6" name="Image 5">
                  <a:extLst>
                    <a:ext uri="{FF2B5EF4-FFF2-40B4-BE49-F238E27FC236}">
                      <a16:creationId xmlns:a16="http://schemas.microsoft.com/office/drawing/2014/main" id="{BC89ECA2-D558-9ABD-A439-715EC3079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595" t="15739" r="15595" b="15739"/>
                <a:stretch>
                  <a:fillRect/>
                </a:stretch>
              </p:blipFill>
              <p:spPr>
                <a:xfrm>
                  <a:off x="370049" y="2320535"/>
                  <a:ext cx="439332" cy="437490"/>
                </a:xfrm>
                <a:prstGeom prst="rect">
                  <a:avLst/>
                </a:prstGeom>
              </p:spPr>
            </p:pic>
          </p:grpSp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CCC203A3-6FAE-CE59-7D6F-BBE94B1AF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08" b="20056"/>
              <a:stretch>
                <a:fillRect/>
              </a:stretch>
            </p:blipFill>
            <p:spPr>
              <a:xfrm>
                <a:off x="330818" y="1892709"/>
                <a:ext cx="1103019" cy="449603"/>
              </a:xfrm>
              <a:prstGeom prst="rect">
                <a:avLst/>
              </a:prstGeom>
            </p:spPr>
          </p:pic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50E3952E-036F-5EF6-E0B1-F49F56884246}"/>
                </a:ext>
              </a:extLst>
            </p:cNvPr>
            <p:cNvGrpSpPr/>
            <p:nvPr/>
          </p:nvGrpSpPr>
          <p:grpSpPr>
            <a:xfrm>
              <a:off x="309564" y="5379891"/>
              <a:ext cx="1109817" cy="992058"/>
              <a:chOff x="309564" y="5379891"/>
              <a:chExt cx="1109817" cy="992058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85F03B0-A16A-3206-09CB-7033E8121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564" y="5962961"/>
                <a:ext cx="1109817" cy="408988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4E5E53C8-8CBD-F85F-57F9-6ACC7A9A2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818" y="5379891"/>
                <a:ext cx="996950" cy="338963"/>
              </a:xfrm>
              <a:prstGeom prst="rect">
                <a:avLst/>
              </a:prstGeom>
            </p:spPr>
          </p:pic>
        </p:grp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0D202AA-F210-F0E7-369F-5A4D79D4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407" y="1414245"/>
              <a:ext cx="468295" cy="247260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CE1E81E6-699A-38B3-169C-A8AD32CB472B}"/>
              </a:ext>
            </a:extLst>
          </p:cNvPr>
          <p:cNvGrpSpPr/>
          <p:nvPr/>
        </p:nvGrpSpPr>
        <p:grpSpPr>
          <a:xfrm>
            <a:off x="8119601" y="1575880"/>
            <a:ext cx="2040583" cy="2164404"/>
            <a:chOff x="8297401" y="1264597"/>
            <a:chExt cx="2040583" cy="2164404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17B09739-680F-1D63-32AE-6B3503A94311}"/>
                </a:ext>
              </a:extLst>
            </p:cNvPr>
            <p:cNvSpPr/>
            <p:nvPr/>
          </p:nvSpPr>
          <p:spPr>
            <a:xfrm>
              <a:off x="8297401" y="1264597"/>
              <a:ext cx="2040583" cy="2164404"/>
            </a:xfrm>
            <a:prstGeom prst="roundRect">
              <a:avLst/>
            </a:prstGeom>
            <a:solidFill>
              <a:schemeClr val="bg1">
                <a:lumMod val="95000"/>
                <a:alpha val="62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  <a:p>
              <a:endParaRPr lang="fr-F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43F35DB3-7735-82B7-16EA-7BB1C5C31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311" y="1393364"/>
              <a:ext cx="488763" cy="326494"/>
            </a:xfrm>
            <a:prstGeom prst="rect">
              <a:avLst/>
            </a:prstGeom>
          </p:spPr>
        </p:pic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06D01AA4-D9D1-0A79-6B78-B7AFAC68A5C8}"/>
                </a:ext>
              </a:extLst>
            </p:cNvPr>
            <p:cNvGrpSpPr/>
            <p:nvPr/>
          </p:nvGrpSpPr>
          <p:grpSpPr>
            <a:xfrm>
              <a:off x="8332449" y="1908575"/>
              <a:ext cx="1843506" cy="1081232"/>
              <a:chOff x="8367497" y="3703172"/>
              <a:chExt cx="1843506" cy="1081232"/>
            </a:xfrm>
          </p:grpSpPr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74392D15-57F3-C560-6A81-1C1766697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504" y="4346919"/>
                <a:ext cx="500240" cy="353087"/>
              </a:xfrm>
              <a:prstGeom prst="rect">
                <a:avLst/>
              </a:prstGeom>
            </p:spPr>
          </p:pic>
          <p:sp>
            <p:nvSpPr>
              <p:cNvPr id="48" name="Titre 1">
                <a:extLst>
                  <a:ext uri="{FF2B5EF4-FFF2-40B4-BE49-F238E27FC236}">
                    <a16:creationId xmlns:a16="http://schemas.microsoft.com/office/drawing/2014/main" id="{1824FA1C-55D7-77A3-E3B9-65EDC3E98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67497" y="3703172"/>
                <a:ext cx="1641170" cy="5298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FR" sz="2400" dirty="0">
                    <a:solidFill>
                      <a:srgbClr val="FA500F"/>
                    </a:solidFill>
                    <a:latin typeface="Bahnschrift SemiBold" panose="020B0502040204020203" pitchFamily="34" charset="0"/>
                  </a:rPr>
                  <a:t>Mistral AI</a:t>
                </a:r>
                <a:endParaRPr lang="fr-FR" sz="2400" b="1" dirty="0">
                  <a:solidFill>
                    <a:srgbClr val="FA500F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50" name="Titre 1">
                <a:extLst>
                  <a:ext uri="{FF2B5EF4-FFF2-40B4-BE49-F238E27FC236}">
                    <a16:creationId xmlns:a16="http://schemas.microsoft.com/office/drawing/2014/main" id="{8A7B62F1-724F-E124-AF86-824332E5B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3744" y="4254584"/>
                <a:ext cx="1207259" cy="5298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FR" sz="2400" dirty="0">
                    <a:solidFill>
                      <a:srgbClr val="FA500F"/>
                    </a:solidFill>
                    <a:latin typeface="Bahnschrift SemiBold" panose="020B0502040204020203" pitchFamily="34" charset="0"/>
                  </a:rPr>
                  <a:t>Mistral</a:t>
                </a:r>
                <a:endParaRPr lang="fr-FR" sz="2400" b="1" dirty="0">
                  <a:solidFill>
                    <a:srgbClr val="FA500F"/>
                  </a:solidFill>
                  <a:latin typeface="Bahnschrift SemiBold" panose="020B0502040204020203" pitchFamily="34" charset="0"/>
                </a:endParaRPr>
              </a:p>
            </p:txBody>
          </p:sp>
        </p:grpSp>
      </p:grpSp>
      <p:sp>
        <p:nvSpPr>
          <p:cNvPr id="56" name="Organigramme : Procédé 55">
            <a:extLst>
              <a:ext uri="{FF2B5EF4-FFF2-40B4-BE49-F238E27FC236}">
                <a16:creationId xmlns:a16="http://schemas.microsoft.com/office/drawing/2014/main" id="{5505733D-F151-67E2-2775-0F97457021A8}"/>
              </a:ext>
            </a:extLst>
          </p:cNvPr>
          <p:cNvSpPr/>
          <p:nvPr/>
        </p:nvSpPr>
        <p:spPr>
          <a:xfrm>
            <a:off x="2252942" y="2428794"/>
            <a:ext cx="1447291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oX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GPT-X.X</a:t>
            </a:r>
          </a:p>
        </p:txBody>
      </p:sp>
      <p:sp>
        <p:nvSpPr>
          <p:cNvPr id="57" name="Organigramme : Procédé 56">
            <a:extLst>
              <a:ext uri="{FF2B5EF4-FFF2-40B4-BE49-F238E27FC236}">
                <a16:creationId xmlns:a16="http://schemas.microsoft.com/office/drawing/2014/main" id="{FCE499DA-ACA9-EFE6-C76E-118D1D8E2A01}"/>
              </a:ext>
            </a:extLst>
          </p:cNvPr>
          <p:cNvSpPr/>
          <p:nvPr/>
        </p:nvSpPr>
        <p:spPr>
          <a:xfrm>
            <a:off x="2252942" y="4180413"/>
            <a:ext cx="1712769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Claude X Sonnet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Claude X Opus</a:t>
            </a:r>
          </a:p>
        </p:txBody>
      </p:sp>
      <p:sp>
        <p:nvSpPr>
          <p:cNvPr id="58" name="Organigramme : Procédé 57">
            <a:extLst>
              <a:ext uri="{FF2B5EF4-FFF2-40B4-BE49-F238E27FC236}">
                <a16:creationId xmlns:a16="http://schemas.microsoft.com/office/drawing/2014/main" id="{34BDE377-FD6D-C4B2-745F-1F3F8C560649}"/>
              </a:ext>
            </a:extLst>
          </p:cNvPr>
          <p:cNvSpPr/>
          <p:nvPr/>
        </p:nvSpPr>
        <p:spPr>
          <a:xfrm>
            <a:off x="2252942" y="5655488"/>
            <a:ext cx="1895514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Gemini X.X Flash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Gemini X.X Pro</a:t>
            </a:r>
          </a:p>
        </p:txBody>
      </p:sp>
      <p:sp>
        <p:nvSpPr>
          <p:cNvPr id="59" name="Organigramme : Procédé 58">
            <a:extLst>
              <a:ext uri="{FF2B5EF4-FFF2-40B4-BE49-F238E27FC236}">
                <a16:creationId xmlns:a16="http://schemas.microsoft.com/office/drawing/2014/main" id="{0653946A-330E-2D48-D3CB-801F36D76C6E}"/>
              </a:ext>
            </a:extLst>
          </p:cNvPr>
          <p:cNvSpPr/>
          <p:nvPr/>
        </p:nvSpPr>
        <p:spPr>
          <a:xfrm>
            <a:off x="6259135" y="2330800"/>
            <a:ext cx="1496101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Deepseek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-RX</a:t>
            </a:r>
          </a:p>
          <a:p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Deepseek-vX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Organigramme : Procédé 59">
            <a:extLst>
              <a:ext uri="{FF2B5EF4-FFF2-40B4-BE49-F238E27FC236}">
                <a16:creationId xmlns:a16="http://schemas.microsoft.com/office/drawing/2014/main" id="{B1B059D3-178E-CB48-9FB7-322E2CBACCFB}"/>
              </a:ext>
            </a:extLst>
          </p:cNvPr>
          <p:cNvSpPr/>
          <p:nvPr/>
        </p:nvSpPr>
        <p:spPr>
          <a:xfrm>
            <a:off x="6259135" y="4053570"/>
            <a:ext cx="1043365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QwenX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Organigramme : Procédé 60">
            <a:extLst>
              <a:ext uri="{FF2B5EF4-FFF2-40B4-BE49-F238E27FC236}">
                <a16:creationId xmlns:a16="http://schemas.microsoft.com/office/drawing/2014/main" id="{38AA8273-BBB4-F4CF-D025-D96C9443A989}"/>
              </a:ext>
            </a:extLst>
          </p:cNvPr>
          <p:cNvSpPr/>
          <p:nvPr/>
        </p:nvSpPr>
        <p:spPr>
          <a:xfrm>
            <a:off x="10235309" y="2375028"/>
            <a:ext cx="1956691" cy="749300"/>
          </a:xfrm>
          <a:prstGeom prst="flowChartProcess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Mistral-large-X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Mistral-medium-X</a:t>
            </a:r>
          </a:p>
        </p:txBody>
      </p:sp>
    </p:spTree>
    <p:extLst>
      <p:ext uri="{BB962C8B-B14F-4D97-AF65-F5344CB8AC3E}">
        <p14:creationId xmlns:p14="http://schemas.microsoft.com/office/powerpoint/2010/main" val="41046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AEF97-98BA-8380-10D9-FB873710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564D281-4140-6595-6936-408A74404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6" y="1690688"/>
            <a:ext cx="5143225" cy="411458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4" name="Titre 65">
            <a:extLst>
              <a:ext uri="{FF2B5EF4-FFF2-40B4-BE49-F238E27FC236}">
                <a16:creationId xmlns:a16="http://schemas.microsoft.com/office/drawing/2014/main" id="{9B36CE72-D58C-D76F-50FA-60193029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</a:t>
            </a:r>
            <a:r>
              <a:rPr lang="en-US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 benchmarks</a:t>
            </a:r>
            <a:endParaRPr lang="fr-FR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E45C9E-13E6-187A-BC1E-1F2B17FD2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r="4074"/>
          <a:stretch>
            <a:fillRect/>
          </a:stretch>
        </p:blipFill>
        <p:spPr>
          <a:xfrm>
            <a:off x="3175781" y="2204244"/>
            <a:ext cx="5242279" cy="411458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2008DF-C516-EBE2-193B-5528027ED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21" y="2717800"/>
            <a:ext cx="6000750" cy="400050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558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ABE1E-C8DF-BA9C-EA7D-E59591E9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B5E7A8B-0CAD-38A8-6631-A3BA343E9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"/>
          <a:stretch>
            <a:fillRect/>
          </a:stretch>
        </p:blipFill>
        <p:spPr>
          <a:xfrm>
            <a:off x="2298700" y="848359"/>
            <a:ext cx="7594600" cy="6009640"/>
          </a:xfrm>
          <a:prstGeom prst="rect">
            <a:avLst/>
          </a:prstGeom>
        </p:spPr>
      </p:pic>
      <p:sp>
        <p:nvSpPr>
          <p:cNvPr id="4" name="Titre 65">
            <a:extLst>
              <a:ext uri="{FF2B5EF4-FFF2-40B4-BE49-F238E27FC236}">
                <a16:creationId xmlns:a16="http://schemas.microsoft.com/office/drawing/2014/main" id="{CE9E74A0-68A9-D6B2-FF61-5A93D688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benchmarks - Aider</a:t>
            </a:r>
            <a:endParaRPr lang="fr-FR" sz="3600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B835F-8B39-2DF9-4230-599E9886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65">
            <a:extLst>
              <a:ext uri="{FF2B5EF4-FFF2-40B4-BE49-F238E27FC236}">
                <a16:creationId xmlns:a16="http://schemas.microsoft.com/office/drawing/2014/main" id="{434F8904-EFD5-7C6D-BED2-43D41696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benchmarks – Humanity’s Last Exam</a:t>
            </a:r>
            <a:endParaRPr lang="fr-FR" sz="3600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DDA837-FF76-B3D2-1510-F980C701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r="4074"/>
          <a:stretch>
            <a:fillRect/>
          </a:stretch>
        </p:blipFill>
        <p:spPr>
          <a:xfrm>
            <a:off x="2336801" y="956931"/>
            <a:ext cx="7518399" cy="59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25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96DD-F0AA-A876-D3B9-480EB620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65">
            <a:extLst>
              <a:ext uri="{FF2B5EF4-FFF2-40B4-BE49-F238E27FC236}">
                <a16:creationId xmlns:a16="http://schemas.microsoft.com/office/drawing/2014/main" id="{B246D035-A0D6-7C2C-288D-E7087695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benchmarks -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LiveBench</a:t>
            </a:r>
            <a:endParaRPr lang="fr-FR" sz="3600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ABCE8C-C9F6-3B4F-0869-47A24077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889001"/>
            <a:ext cx="8953498" cy="59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2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7C537-B56A-28A1-F231-60BAEB8B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52" y="-117572"/>
            <a:ext cx="10515600" cy="1325563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Les environnements de développement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17CB328-82BD-5D61-A7F8-7AEA7098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857917"/>
            <a:ext cx="11167148" cy="6000083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5CDA75D-16EA-6E3F-5C64-7E40CB08E838}"/>
              </a:ext>
            </a:extLst>
          </p:cNvPr>
          <p:cNvSpPr/>
          <p:nvPr/>
        </p:nvSpPr>
        <p:spPr>
          <a:xfrm>
            <a:off x="9906001" y="294642"/>
            <a:ext cx="2120900" cy="50113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verata" panose="02030503060504020004" pitchFamily="18" charset="0"/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270096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50065981-DB69-8C6D-3F1D-FB8FCBB02D93}"/>
              </a:ext>
            </a:extLst>
          </p:cNvPr>
          <p:cNvSpPr/>
          <p:nvPr/>
        </p:nvSpPr>
        <p:spPr>
          <a:xfrm>
            <a:off x="1348626" y="1823063"/>
            <a:ext cx="4747374" cy="989140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7F336F4-8D8C-BB27-6788-86AB2BA7F476}"/>
              </a:ext>
            </a:extLst>
          </p:cNvPr>
          <p:cNvGrpSpPr/>
          <p:nvPr/>
        </p:nvGrpSpPr>
        <p:grpSpPr>
          <a:xfrm>
            <a:off x="1503001" y="1815044"/>
            <a:ext cx="8750569" cy="877258"/>
            <a:chOff x="1503001" y="1815044"/>
            <a:chExt cx="8750569" cy="877258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54255DA-E68B-2C6A-DACA-177472E5E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399" y="2073650"/>
              <a:ext cx="3222171" cy="431091"/>
            </a:xfrm>
            <a:prstGeom prst="rect">
              <a:avLst/>
            </a:prstGeom>
          </p:spPr>
        </p:pic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90AF8639-B8A2-87DD-FC18-3A5166088267}"/>
                </a:ext>
              </a:extLst>
            </p:cNvPr>
            <p:cNvGrpSpPr/>
            <p:nvPr/>
          </p:nvGrpSpPr>
          <p:grpSpPr>
            <a:xfrm>
              <a:off x="1503001" y="1815044"/>
              <a:ext cx="4288199" cy="877258"/>
              <a:chOff x="1807801" y="1061456"/>
              <a:chExt cx="4288199" cy="877258"/>
            </a:xfrm>
          </p:grpSpPr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D78AA17-461B-D2F6-345C-DDF21B40171F}"/>
                  </a:ext>
                </a:extLst>
              </p:cNvPr>
              <p:cNvSpPr txBox="1"/>
              <p:nvPr/>
            </p:nvSpPr>
            <p:spPr>
              <a:xfrm>
                <a:off x="3048000" y="1234363"/>
                <a:ext cx="3048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600" b="1" dirty="0"/>
                  <a:t>GitHub </a:t>
                </a:r>
                <a:r>
                  <a:rPr lang="fr-FR" sz="3600" b="1" dirty="0" err="1"/>
                  <a:t>Copilot</a:t>
                </a:r>
                <a:endParaRPr lang="fr-FR" sz="3600" b="1" dirty="0"/>
              </a:p>
            </p:txBody>
          </p:sp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D2C7658F-2B0B-7550-2083-89C6A6B1B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801" y="1061456"/>
                <a:ext cx="1240199" cy="877258"/>
              </a:xfrm>
              <a:prstGeom prst="rect">
                <a:avLst/>
              </a:prstGeom>
            </p:spPr>
          </p:pic>
        </p:grp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6A4F3F03-7CF6-D248-0B46-C586C3938A57}"/>
              </a:ext>
            </a:extLst>
          </p:cNvPr>
          <p:cNvGrpSpPr/>
          <p:nvPr/>
        </p:nvGrpSpPr>
        <p:grpSpPr>
          <a:xfrm>
            <a:off x="784647" y="5388991"/>
            <a:ext cx="10502870" cy="913030"/>
            <a:chOff x="784647" y="5388991"/>
            <a:chExt cx="10502870" cy="91303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7A86438-9FE8-D518-DB01-E9395AA77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7" y="5573460"/>
              <a:ext cx="3622659" cy="54409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60CD1DC0-5A22-7D6E-B323-8F186551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084" y="5388991"/>
              <a:ext cx="3043433" cy="913030"/>
            </a:xfrm>
            <a:prstGeom prst="rect">
              <a:avLst/>
            </a:prstGeom>
          </p:spPr>
        </p:pic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316CAA53-AAD5-6646-BD6D-A0CAB78314F7}"/>
                </a:ext>
              </a:extLst>
            </p:cNvPr>
            <p:cNvGrpSpPr/>
            <p:nvPr/>
          </p:nvGrpSpPr>
          <p:grpSpPr>
            <a:xfrm>
              <a:off x="4879278" y="5502606"/>
              <a:ext cx="2892833" cy="685800"/>
              <a:chOff x="5286375" y="5166474"/>
              <a:chExt cx="2892833" cy="685800"/>
            </a:xfrm>
          </p:grpSpPr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B33CD026-5ABE-A449-05CB-E7A5ED023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6375" y="5166474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3417C195-EA32-166E-B82A-F0658BF01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085" b="38153"/>
              <a:stretch>
                <a:fillRect/>
              </a:stretch>
            </p:blipFill>
            <p:spPr>
              <a:xfrm>
                <a:off x="5915025" y="5286375"/>
                <a:ext cx="2264183" cy="476936"/>
              </a:xfrm>
              <a:prstGeom prst="rect">
                <a:avLst/>
              </a:prstGeom>
            </p:spPr>
          </p:pic>
        </p:grp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FF365473-5650-8428-8CBF-3AF59F52CF4E}"/>
              </a:ext>
            </a:extLst>
          </p:cNvPr>
          <p:cNvGrpSpPr/>
          <p:nvPr/>
        </p:nvGrpSpPr>
        <p:grpSpPr>
          <a:xfrm>
            <a:off x="1060143" y="3462841"/>
            <a:ext cx="10071714" cy="1155611"/>
            <a:chOff x="784647" y="3049074"/>
            <a:chExt cx="10071714" cy="1155611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C8F8E38D-F372-94F6-4363-1C85F0D0A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25347" y="3049074"/>
              <a:ext cx="3541306" cy="1155611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742BFCF9-A0A7-EE54-AEE3-727665F4E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7" t="29284" r="-1" b="7105"/>
            <a:stretch>
              <a:fillRect/>
            </a:stretch>
          </p:blipFill>
          <p:spPr>
            <a:xfrm>
              <a:off x="9305924" y="3112545"/>
              <a:ext cx="1550437" cy="1027880"/>
            </a:xfrm>
            <a:prstGeom prst="roundRect">
              <a:avLst/>
            </a:prstGeom>
          </p:spPr>
        </p:pic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BD814819-4B63-9451-8A35-3A0C1F1554E8}"/>
                </a:ext>
              </a:extLst>
            </p:cNvPr>
            <p:cNvGrpSpPr/>
            <p:nvPr/>
          </p:nvGrpSpPr>
          <p:grpSpPr>
            <a:xfrm>
              <a:off x="784647" y="3207376"/>
              <a:ext cx="2101429" cy="856935"/>
              <a:chOff x="384596" y="2996772"/>
              <a:chExt cx="2101429" cy="856935"/>
            </a:xfrm>
          </p:grpSpPr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1DB118E-B0AD-40C6-5DDA-5FCAB5201FEE}"/>
                  </a:ext>
                </a:extLst>
              </p:cNvPr>
              <p:cNvSpPr txBox="1"/>
              <p:nvPr/>
            </p:nvSpPr>
            <p:spPr>
              <a:xfrm>
                <a:off x="384596" y="2996772"/>
                <a:ext cx="2101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rgbClr val="181818"/>
                    </a:solidFill>
                  </a:rPr>
                  <a:t>Claude Code</a:t>
                </a:r>
              </a:p>
            </p:txBody>
          </p:sp>
          <p:pic>
            <p:nvPicPr>
              <p:cNvPr id="60" name="Graphique 59">
                <a:extLst>
                  <a:ext uri="{FF2B5EF4-FFF2-40B4-BE49-F238E27FC236}">
                    <a16:creationId xmlns:a16="http://schemas.microsoft.com/office/drawing/2014/main" id="{E3DD4A3D-1A86-7BFB-3FA8-5ABBB1DD3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83145" y="3519992"/>
                <a:ext cx="1704331" cy="333715"/>
              </a:xfrm>
              <a:prstGeom prst="rect">
                <a:avLst/>
              </a:prstGeom>
            </p:spPr>
          </p:pic>
        </p:grpSp>
      </p:grpSp>
      <p:sp>
        <p:nvSpPr>
          <p:cNvPr id="66" name="Titre 65">
            <a:extLst>
              <a:ext uri="{FF2B5EF4-FFF2-40B4-BE49-F238E27FC236}">
                <a16:creationId xmlns:a16="http://schemas.microsoft.com/office/drawing/2014/main" id="{6DBB77CD-F380-06D9-B8EE-D29F1539042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Agents IA pour le code</a:t>
            </a:r>
            <a:endParaRPr lang="fr-FR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3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B30D6E3D-6818-D774-B0B7-171E557E80CC}"/>
              </a:ext>
            </a:extLst>
          </p:cNvPr>
          <p:cNvSpPr/>
          <p:nvPr/>
        </p:nvSpPr>
        <p:spPr>
          <a:xfrm>
            <a:off x="4318001" y="1893889"/>
            <a:ext cx="3555998" cy="3555998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A23E61-7F2E-7DE7-FA20-2E3C0B1F3FE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L’Intelligence Artificiel et les LLM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CF64F6E-9090-066C-C3F3-F09E21B9A2B6}"/>
              </a:ext>
            </a:extLst>
          </p:cNvPr>
          <p:cNvSpPr/>
          <p:nvPr/>
        </p:nvSpPr>
        <p:spPr>
          <a:xfrm>
            <a:off x="1219199" y="1690688"/>
            <a:ext cx="3962400" cy="396240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Machine </a:t>
            </a:r>
            <a:r>
              <a:rPr lang="fr-FR" i="1" dirty="0" err="1"/>
              <a:t>learning</a:t>
            </a:r>
            <a:endParaRPr lang="fr-FR" i="1" dirty="0"/>
          </a:p>
          <a:p>
            <a:pPr algn="ctr"/>
            <a:r>
              <a:rPr lang="fr-FR" dirty="0"/>
              <a:t>(ML)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AF994D7-AB51-7363-44D0-757916466B58}"/>
              </a:ext>
            </a:extLst>
          </p:cNvPr>
          <p:cNvSpPr/>
          <p:nvPr/>
        </p:nvSpPr>
        <p:spPr>
          <a:xfrm>
            <a:off x="4318001" y="1893889"/>
            <a:ext cx="3555998" cy="3555998"/>
          </a:xfrm>
          <a:prstGeom prst="ellipse">
            <a:avLst/>
          </a:prstGeom>
          <a:solidFill>
            <a:srgbClr val="FF6699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Traitement automatique du langage naturel</a:t>
            </a:r>
          </a:p>
          <a:p>
            <a:pPr algn="ctr"/>
            <a:r>
              <a:rPr lang="fr-FR" dirty="0"/>
              <a:t>(NLP)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A06C3B9-FAC4-7E46-5DF5-9F8DE718CE58}"/>
              </a:ext>
            </a:extLst>
          </p:cNvPr>
          <p:cNvSpPr/>
          <p:nvPr/>
        </p:nvSpPr>
        <p:spPr>
          <a:xfrm>
            <a:off x="2400299" y="2884487"/>
            <a:ext cx="2565400" cy="2565400"/>
          </a:xfrm>
          <a:prstGeom prst="ellipse">
            <a:avLst/>
          </a:prstGeom>
          <a:solidFill>
            <a:srgbClr val="FF7C8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Deep </a:t>
            </a:r>
            <a:r>
              <a:rPr lang="fr-FR" i="1" dirty="0" err="1"/>
              <a:t>learning</a:t>
            </a:r>
            <a:endParaRPr lang="fr-FR" i="1" dirty="0"/>
          </a:p>
          <a:p>
            <a:pPr algn="ctr"/>
            <a:r>
              <a:rPr lang="fr-FR" dirty="0"/>
              <a:t>(DL)</a:t>
            </a:r>
          </a:p>
          <a:p>
            <a:pPr algn="ctr"/>
            <a:endParaRPr lang="fr-FR" i="1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7499AE3-1EAD-924D-CE68-8ABE4E05A087}"/>
              </a:ext>
            </a:extLst>
          </p:cNvPr>
          <p:cNvCxnSpPr>
            <a:cxnSpLocks/>
          </p:cNvCxnSpPr>
          <p:nvPr/>
        </p:nvCxnSpPr>
        <p:spPr>
          <a:xfrm flipV="1">
            <a:off x="4698999" y="4268788"/>
            <a:ext cx="0" cy="1460499"/>
          </a:xfrm>
          <a:prstGeom prst="straightConnector1">
            <a:avLst/>
          </a:prstGeom>
          <a:ln w="50800" cap="rnd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7A24CD0D-86E9-4B9B-7CBC-E2BBAEC9D0E3}"/>
              </a:ext>
            </a:extLst>
          </p:cNvPr>
          <p:cNvSpPr/>
          <p:nvPr/>
        </p:nvSpPr>
        <p:spPr>
          <a:xfrm>
            <a:off x="7658101" y="4573587"/>
            <a:ext cx="2311399" cy="2311399"/>
          </a:xfrm>
          <a:prstGeom prst="ellipse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Grands modèles de langages</a:t>
            </a:r>
          </a:p>
          <a:p>
            <a:pPr algn="ctr"/>
            <a:r>
              <a:rPr lang="fr-FR" dirty="0"/>
              <a:t>(LLM)</a:t>
            </a:r>
          </a:p>
          <a:p>
            <a:pPr algn="ctr"/>
            <a:endParaRPr lang="fr-FR" i="1" dirty="0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FD4886B-ACBE-BC2A-67AE-A34AFB5EDE7A}"/>
              </a:ext>
            </a:extLst>
          </p:cNvPr>
          <p:cNvCxnSpPr>
            <a:cxnSpLocks/>
          </p:cNvCxnSpPr>
          <p:nvPr/>
        </p:nvCxnSpPr>
        <p:spPr>
          <a:xfrm flipH="1">
            <a:off x="4698999" y="5729287"/>
            <a:ext cx="2959102" cy="0"/>
          </a:xfrm>
          <a:prstGeom prst="line">
            <a:avLst/>
          </a:prstGeom>
          <a:ln w="50800" cap="rnd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7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6625D-7826-2776-21BC-97D6B76D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0EE5D-72F4-4242-1546-1992BCD3201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Exemple d’usage en </a:t>
            </a:r>
            <a:r>
              <a:rPr lang="fr-FR" b="1" dirty="0" err="1">
                <a:solidFill>
                  <a:schemeClr val="tx1">
                    <a:lumMod val="85000"/>
                    <a:lumOff val="15000"/>
                    <a:alpha val="75000"/>
                  </a:schemeClr>
                </a:solidFill>
                <a:effectLst/>
                <a:latin typeface="Alverata" panose="02030503060504020004" pitchFamily="18" charset="0"/>
              </a:rPr>
              <a:t>bioinformatique</a:t>
            </a:r>
            <a:endParaRPr lang="fr-FR" b="1" dirty="0">
              <a:solidFill>
                <a:schemeClr val="tx1">
                  <a:lumMod val="85000"/>
                  <a:lumOff val="15000"/>
                  <a:alpha val="75000"/>
                </a:schemeClr>
              </a:solidFill>
              <a:effectLst/>
              <a:latin typeface="Alverata" panose="02030503060504020004" pitchFamily="18" charset="0"/>
            </a:endParaRPr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98F4D1D6-C1C5-F6EB-DFC1-E099491EA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441247"/>
              </p:ext>
            </p:extLst>
          </p:nvPr>
        </p:nvGraphicFramePr>
        <p:xfrm>
          <a:off x="398641" y="4741484"/>
          <a:ext cx="6035316" cy="1512056"/>
        </p:xfrm>
        <a:graphic>
          <a:graphicData uri="http://schemas.openxmlformats.org/drawingml/2006/table">
            <a:tbl>
              <a:tblPr/>
              <a:tblGrid>
                <a:gridCol w="862188">
                  <a:extLst>
                    <a:ext uri="{9D8B030D-6E8A-4147-A177-3AD203B41FA5}">
                      <a16:colId xmlns:a16="http://schemas.microsoft.com/office/drawing/2014/main" val="2877099321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409215305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4233854162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521626035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385009350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2870209056"/>
                    </a:ext>
                  </a:extLst>
                </a:gridCol>
                <a:gridCol w="862188">
                  <a:extLst>
                    <a:ext uri="{9D8B030D-6E8A-4147-A177-3AD203B41FA5}">
                      <a16:colId xmlns:a16="http://schemas.microsoft.com/office/drawing/2014/main" val="1228422722"/>
                    </a:ext>
                  </a:extLst>
                </a:gridCol>
              </a:tblGrid>
              <a:tr h="43069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ID_REF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Ctrl_1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Ctrl_9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BRCA1_1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BRCA2_8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261643"/>
                  </a:ext>
                </a:extLst>
              </a:tr>
              <a:tr h="43069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1007_s_at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5.43510256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5.11633243</a:t>
                      </a:r>
                      <a:endParaRPr lang="fr-FR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5.28481819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5.47131788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37837"/>
                  </a:ext>
                </a:extLst>
              </a:tr>
              <a:tr h="43069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1053_at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7.73302797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7.44673911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6.36013072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6.74281505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175458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0777" marR="10777" marT="1077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70434"/>
                  </a:ext>
                </a:extLst>
              </a:tr>
            </a:tbl>
          </a:graphicData>
        </a:graphic>
      </p:graphicFrame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666EDB6-EAEA-BA0D-4A9E-D8D99C02BDE9}"/>
              </a:ext>
            </a:extLst>
          </p:cNvPr>
          <p:cNvSpPr/>
          <p:nvPr/>
        </p:nvSpPr>
        <p:spPr>
          <a:xfrm>
            <a:off x="386138" y="1984980"/>
            <a:ext cx="6060323" cy="223361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 veut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comparer l'expression de gènes spécifiques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entre différents groupes (ici,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contrôle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BRCA1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et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BRCA2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 </a:t>
            </a: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L'objectif est de visualiser rapidement les variations d'activité des gènes entre ces conditions, ce qui peut révéler leur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implication potentielle dans la maladie ou le processus biologique étudié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5937CE6-CD4C-7990-5896-D8EF22766863}"/>
              </a:ext>
            </a:extLst>
          </p:cNvPr>
          <p:cNvSpPr/>
          <p:nvPr/>
        </p:nvSpPr>
        <p:spPr>
          <a:xfrm>
            <a:off x="7716461" y="2210405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7A578CD-49EB-D596-74F5-447ED98EA1F2}"/>
              </a:ext>
            </a:extLst>
          </p:cNvPr>
          <p:cNvSpPr/>
          <p:nvPr/>
        </p:nvSpPr>
        <p:spPr>
          <a:xfrm>
            <a:off x="7716459" y="3656920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89F588E-6586-1501-9228-6896626F9DCF}"/>
              </a:ext>
            </a:extLst>
          </p:cNvPr>
          <p:cNvSpPr/>
          <p:nvPr/>
        </p:nvSpPr>
        <p:spPr>
          <a:xfrm>
            <a:off x="7716460" y="5103435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3 : Le prompt très précis et complet (avec Chain of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Thought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9BBEE0E1-97BC-9E98-CDD3-4E7872E4988B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6446461" y="2705403"/>
            <a:ext cx="1270000" cy="396383"/>
          </a:xfrm>
          <a:prstGeom prst="bentConnector3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48EDFC20-8DFD-1468-CC37-6D4651FFE16E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446461" y="3101786"/>
            <a:ext cx="1269998" cy="1050132"/>
          </a:xfrm>
          <a:prstGeom prst="bentConnector3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1BC07A5D-E31D-1BF2-5D2C-9BE45429FFF9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6446461" y="3101786"/>
            <a:ext cx="1269999" cy="2496647"/>
          </a:xfrm>
          <a:prstGeom prst="bentConnector3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6598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0530D-7221-CC49-ECBB-2242BF08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508E638-40D4-4A51-EE2B-C4B0F58F5566}"/>
              </a:ext>
            </a:extLst>
          </p:cNvPr>
          <p:cNvSpPr/>
          <p:nvPr/>
        </p:nvSpPr>
        <p:spPr>
          <a:xfrm>
            <a:off x="4636713" y="457789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2410A0F-E217-DBD9-078C-F60D597E9FD7}"/>
              </a:ext>
            </a:extLst>
          </p:cNvPr>
          <p:cNvSpPr/>
          <p:nvPr/>
        </p:nvSpPr>
        <p:spPr>
          <a:xfrm>
            <a:off x="76196" y="1601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CA1C5FD-7917-F5AF-41AF-DC27B891A2AC}"/>
              </a:ext>
            </a:extLst>
          </p:cNvPr>
          <p:cNvSpPr/>
          <p:nvPr/>
        </p:nvSpPr>
        <p:spPr>
          <a:xfrm>
            <a:off x="76196" y="9762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C7DFF1-C4D3-CDA3-92EB-6D06E30B61E7}"/>
              </a:ext>
            </a:extLst>
          </p:cNvPr>
          <p:cNvSpPr/>
          <p:nvPr/>
        </p:nvSpPr>
        <p:spPr>
          <a:xfrm>
            <a:off x="8125431" y="55747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3 : Le prompt très précis et complet (avec Chain of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Thought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09E8C82-A648-2AAB-44E4-271BD747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547503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6C957-8090-77A3-4C80-0FF04DE8B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438708"/>
            <a:ext cx="747409" cy="74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B31FA6-573A-E0E3-7028-3918AD946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5239" y="1870528"/>
            <a:ext cx="6581523" cy="4936141"/>
          </a:xfrm>
          <a:prstGeom prst="rect">
            <a:avLst/>
          </a:prstGeom>
          <a:noFill/>
          <a:effectLst/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2125715-D1ED-7F98-761D-39CA52150E3E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6096000" y="1167037"/>
            <a:ext cx="1" cy="703491"/>
          </a:xfrm>
          <a:prstGeom prst="straightConnector1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100B1BD-D508-7B60-1701-9CAA88FCA69B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967535" y="533831"/>
            <a:ext cx="669178" cy="27858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FC68201-7089-0C84-6C9D-B7E0BC8BD3E4}"/>
              </a:ext>
            </a:extLst>
          </p:cNvPr>
          <p:cNvSpPr txBox="1"/>
          <p:nvPr/>
        </p:nvSpPr>
        <p:spPr>
          <a:xfrm>
            <a:off x="4280441" y="3846900"/>
            <a:ext cx="401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C00000"/>
                </a:solidFill>
              </a:rPr>
              <a:t>raise</a:t>
            </a:r>
            <a:r>
              <a:rPr lang="fr-FR" sz="2400" b="1" dirty="0">
                <a:solidFill>
                  <a:srgbClr val="C00000"/>
                </a:solidFill>
              </a:rPr>
              <a:t> </a:t>
            </a:r>
            <a:r>
              <a:rPr lang="fr-FR" sz="2400" b="1" dirty="0" err="1">
                <a:solidFill>
                  <a:srgbClr val="C00000"/>
                </a:solidFill>
              </a:rPr>
              <a:t>KeyError</a:t>
            </a:r>
            <a:r>
              <a:rPr lang="fr-FR" sz="2400" b="1" dirty="0">
                <a:solidFill>
                  <a:srgbClr val="C00000"/>
                </a:solidFill>
              </a:rPr>
              <a:t>(key) </a:t>
            </a:r>
            <a:r>
              <a:rPr lang="fr-FR" sz="2400" b="1" dirty="0" err="1">
                <a:solidFill>
                  <a:srgbClr val="C00000"/>
                </a:solidFill>
              </a:rPr>
              <a:t>from</a:t>
            </a:r>
            <a:r>
              <a:rPr lang="fr-FR" sz="2400" b="1" dirty="0">
                <a:solidFill>
                  <a:srgbClr val="C00000"/>
                </a:solidFill>
              </a:rPr>
              <a:t> </a:t>
            </a:r>
            <a:r>
              <a:rPr lang="fr-FR" sz="2400" b="1" dirty="0" err="1">
                <a:solidFill>
                  <a:srgbClr val="C00000"/>
                </a:solidFill>
              </a:rPr>
              <a:t>err</a:t>
            </a:r>
            <a:endParaRPr lang="fr-FR" sz="2400" b="1" dirty="0">
              <a:solidFill>
                <a:srgbClr val="C00000"/>
              </a:solidFill>
            </a:endParaRPr>
          </a:p>
          <a:p>
            <a:r>
              <a:rPr lang="fr-FR" sz="2400" b="1" dirty="0" err="1">
                <a:solidFill>
                  <a:srgbClr val="C00000"/>
                </a:solidFill>
              </a:rPr>
              <a:t>KeyError</a:t>
            </a:r>
            <a:r>
              <a:rPr lang="fr-FR" sz="2400" b="1" dirty="0">
                <a:solidFill>
                  <a:srgbClr val="C00000"/>
                </a:solidFill>
              </a:rPr>
              <a:t>: 'Gene'</a:t>
            </a:r>
          </a:p>
        </p:txBody>
      </p:sp>
    </p:spTree>
    <p:extLst>
      <p:ext uri="{BB962C8B-B14F-4D97-AF65-F5344CB8AC3E}">
        <p14:creationId xmlns:p14="http://schemas.microsoft.com/office/powerpoint/2010/main" val="225701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63FCB-9BD9-F3C2-A1BF-B1CAA181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EE91BB1-FF44-A4E9-69AA-22170A0670CC}"/>
              </a:ext>
            </a:extLst>
          </p:cNvPr>
          <p:cNvSpPr/>
          <p:nvPr/>
        </p:nvSpPr>
        <p:spPr>
          <a:xfrm>
            <a:off x="4636713" y="457789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1C2A1A5-9494-22E6-D59A-CBD5E435BD97}"/>
              </a:ext>
            </a:extLst>
          </p:cNvPr>
          <p:cNvSpPr/>
          <p:nvPr/>
        </p:nvSpPr>
        <p:spPr>
          <a:xfrm>
            <a:off x="76196" y="1601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  <a:p>
            <a:r>
              <a:rPr lang="fr-FR" dirty="0">
                <a:solidFill>
                  <a:srgbClr val="C00000"/>
                </a:solidFill>
              </a:rPr>
              <a:t> + envoie de l’entête du fichier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13DB01-7E4A-004D-2E66-017C4D685E73}"/>
              </a:ext>
            </a:extLst>
          </p:cNvPr>
          <p:cNvSpPr/>
          <p:nvPr/>
        </p:nvSpPr>
        <p:spPr>
          <a:xfrm>
            <a:off x="76196" y="9762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7015A86-190B-ACC2-64E4-C0128E02CC61}"/>
              </a:ext>
            </a:extLst>
          </p:cNvPr>
          <p:cNvSpPr/>
          <p:nvPr/>
        </p:nvSpPr>
        <p:spPr>
          <a:xfrm>
            <a:off x="8125431" y="55747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3 : Le prompt très précis et complet (avec Chain of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Thought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F7A9DEC-4022-3231-58DC-22F38614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547503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4B14B71-7462-D8A8-5B32-1B29AB2D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438708"/>
            <a:ext cx="747409" cy="74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1C70E31-960E-D441-C70F-AF59FB9DC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5239" y="1870528"/>
            <a:ext cx="6581523" cy="4936141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C59FB9-B677-FC4D-9DE3-86B39810E0F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6096000" y="1167037"/>
            <a:ext cx="1" cy="703491"/>
          </a:xfrm>
          <a:prstGeom prst="straightConnector1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6C71997E-7CA5-436F-30E4-249F842E6FA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967535" y="533831"/>
            <a:ext cx="669178" cy="27858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8104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F3595-F945-653E-6879-3FB8ECEED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861F417-1942-F350-4EED-070A3AE66040}"/>
              </a:ext>
            </a:extLst>
          </p:cNvPr>
          <p:cNvSpPr/>
          <p:nvPr/>
        </p:nvSpPr>
        <p:spPr>
          <a:xfrm>
            <a:off x="4636713" y="457789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FFC7D28-61FB-D639-BF15-A27C020D50F6}"/>
              </a:ext>
            </a:extLst>
          </p:cNvPr>
          <p:cNvSpPr/>
          <p:nvPr/>
        </p:nvSpPr>
        <p:spPr>
          <a:xfrm>
            <a:off x="76196" y="1601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  <a:p>
            <a:r>
              <a:rPr lang="fr-FR" dirty="0">
                <a:solidFill>
                  <a:srgbClr val="C00000"/>
                </a:solidFill>
              </a:rPr>
              <a:t> + envoie de l’entête du fichier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190C049-F43B-4B89-A00A-77F373607556}"/>
              </a:ext>
            </a:extLst>
          </p:cNvPr>
          <p:cNvSpPr/>
          <p:nvPr/>
        </p:nvSpPr>
        <p:spPr>
          <a:xfrm>
            <a:off x="76196" y="9762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9DB3B3D-A64C-A907-2D74-F62E341E0FB3}"/>
              </a:ext>
            </a:extLst>
          </p:cNvPr>
          <p:cNvSpPr/>
          <p:nvPr/>
        </p:nvSpPr>
        <p:spPr>
          <a:xfrm>
            <a:off x="8125431" y="55747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3 : Le prompt très précis et complet (avec Chain of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Thought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A1DE909-534A-B37B-7449-048B8510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547503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18EE07C-4C64-E69A-3ED5-73AA1A0A6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438708"/>
            <a:ext cx="747409" cy="74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0BAA4BB-E7B3-2399-EDD2-255929217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5239" y="1870528"/>
            <a:ext cx="6581523" cy="4936141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60A595A-9F5F-84B5-1C5B-69F939D0F7CA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6096000" y="1167037"/>
            <a:ext cx="1" cy="703491"/>
          </a:xfrm>
          <a:prstGeom prst="straightConnector1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5508854F-4CA5-112A-B028-3DCA58A27601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967535" y="533831"/>
            <a:ext cx="669178" cy="27858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DF61D711-1E0B-6D17-3EEC-EBDC1036F08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3967535" y="812413"/>
            <a:ext cx="669178" cy="47645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311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E792-6D75-3491-23F0-F4CD409C8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A5D9169-0181-5651-C86A-45CB47B6D8B9}"/>
              </a:ext>
            </a:extLst>
          </p:cNvPr>
          <p:cNvSpPr/>
          <p:nvPr/>
        </p:nvSpPr>
        <p:spPr>
          <a:xfrm>
            <a:off x="4636713" y="457789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C4E3DE7-8AF7-C353-D4E3-8CA25C76050D}"/>
              </a:ext>
            </a:extLst>
          </p:cNvPr>
          <p:cNvSpPr/>
          <p:nvPr/>
        </p:nvSpPr>
        <p:spPr>
          <a:xfrm>
            <a:off x="76196" y="1601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Prompt 1 : Le prompt maladroit et flou</a:t>
            </a:r>
          </a:p>
          <a:p>
            <a:r>
              <a:rPr lang="fr-FR" dirty="0">
                <a:solidFill>
                  <a:srgbClr val="FF7171"/>
                </a:solidFill>
              </a:rPr>
              <a:t> + envoie de l’entête du fichier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71DD106-F74A-F90F-D917-DF3307051E3F}"/>
              </a:ext>
            </a:extLst>
          </p:cNvPr>
          <p:cNvSpPr/>
          <p:nvPr/>
        </p:nvSpPr>
        <p:spPr>
          <a:xfrm>
            <a:off x="76196" y="9762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7B6B7D0-3E10-02DD-5293-8893D7946450}"/>
              </a:ext>
            </a:extLst>
          </p:cNvPr>
          <p:cNvSpPr/>
          <p:nvPr/>
        </p:nvSpPr>
        <p:spPr>
          <a:xfrm>
            <a:off x="8125431" y="55747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3 : Le prompt très précis et complet (avec Chain of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Thought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C0F3A48-F2AA-A3EC-CBD6-3398E57C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547503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EA099F5-F447-1C69-C336-169075581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438708"/>
            <a:ext cx="747409" cy="7474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816CD6-C574-54F8-FC8A-27818241C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3" y="2079566"/>
            <a:ext cx="11760835" cy="4355865"/>
          </a:xfrm>
          <a:prstGeom prst="rect">
            <a:avLst/>
          </a:prstGeom>
        </p:spPr>
      </p:pic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CB4AD5F1-BE8C-F1F0-F170-2C91F49FF307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 flipV="1">
            <a:off x="7555287" y="550745"/>
            <a:ext cx="570144" cy="26166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5244273-3D49-B112-8F0A-0799630812B1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6096000" y="1167037"/>
            <a:ext cx="1" cy="912529"/>
          </a:xfrm>
          <a:prstGeom prst="straightConnector1">
            <a:avLst/>
          </a:prstGeom>
          <a:solidFill>
            <a:schemeClr val="bg1">
              <a:lumMod val="95000"/>
              <a:alpha val="62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3971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F95B-9A9D-8F85-C074-C0C14107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7396B2-B973-22F6-2275-6C8976C5E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263" y="2671307"/>
            <a:ext cx="3759204" cy="281940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C052D56-FA53-37E1-FAF6-9019B9356F82}"/>
              </a:ext>
            </a:extLst>
          </p:cNvPr>
          <p:cNvSpPr/>
          <p:nvPr/>
        </p:nvSpPr>
        <p:spPr>
          <a:xfrm>
            <a:off x="142263" y="871326"/>
            <a:ext cx="3891339" cy="747409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1 : Le prompt maladroit et flou</a:t>
            </a:r>
          </a:p>
          <a:p>
            <a:r>
              <a:rPr lang="fr-FR" dirty="0">
                <a:solidFill>
                  <a:srgbClr val="C00000"/>
                </a:solidFill>
              </a:rPr>
              <a:t> + envoie de l’entête du fichier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4834AE-A870-97D5-C666-F851EE6C5C88}"/>
              </a:ext>
            </a:extLst>
          </p:cNvPr>
          <p:cNvSpPr/>
          <p:nvPr/>
        </p:nvSpPr>
        <p:spPr>
          <a:xfrm>
            <a:off x="142263" y="1687479"/>
            <a:ext cx="3891339" cy="625182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2 : Le prompt plus précis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AE476CE-7A87-9861-5D86-F81B82AF5724}"/>
              </a:ext>
            </a:extLst>
          </p:cNvPr>
          <p:cNvSpPr/>
          <p:nvPr/>
        </p:nvSpPr>
        <p:spPr>
          <a:xfrm>
            <a:off x="6179760" y="1106463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3 : Le prompt très précis et complet (avec Chain of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Thought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923AFD-4DC6-2C73-E1E5-2FBE0546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1"/>
          <a:stretch>
            <a:fillRect/>
          </a:stretch>
        </p:blipFill>
        <p:spPr>
          <a:xfrm>
            <a:off x="4157884" y="2612604"/>
            <a:ext cx="7935093" cy="2936807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AD76256-A8C9-5F35-62CA-399631E2358F}"/>
              </a:ext>
            </a:extLst>
          </p:cNvPr>
          <p:cNvSpPr/>
          <p:nvPr/>
        </p:nvSpPr>
        <p:spPr>
          <a:xfrm>
            <a:off x="4636713" y="120062"/>
            <a:ext cx="2918574" cy="709248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0311AC9A-B761-87B6-9679-66E5BD71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456" y="209776"/>
            <a:ext cx="1641170" cy="529820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C66E62D-CDB1-7721-B917-1FC1D53AD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93" y="100981"/>
            <a:ext cx="747409" cy="74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6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D5928-9866-D0B6-FBE2-1A4DECBF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46DC952-E6A4-1C3B-F06F-A059A126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" y="3784424"/>
            <a:ext cx="6715182" cy="2333742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B392FE6-12FB-2E02-D679-653291700BBA}"/>
              </a:ext>
            </a:extLst>
          </p:cNvPr>
          <p:cNvSpPr/>
          <p:nvPr/>
        </p:nvSpPr>
        <p:spPr>
          <a:xfrm>
            <a:off x="0" y="3594812"/>
            <a:ext cx="1967287" cy="47807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9D14F44-9666-0302-CC84-A974E03A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09" y="725272"/>
            <a:ext cx="5165991" cy="278865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2D1F81F-F2D4-A53B-2521-3186EFEF5758}"/>
              </a:ext>
            </a:extLst>
          </p:cNvPr>
          <p:cNvSpPr/>
          <p:nvPr/>
        </p:nvSpPr>
        <p:spPr>
          <a:xfrm>
            <a:off x="8483600" y="145599"/>
            <a:ext cx="1967287" cy="47807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0F34416-FCCF-B0EB-2CBE-8B20621007E6}"/>
              </a:ext>
            </a:extLst>
          </p:cNvPr>
          <p:cNvSpPr/>
          <p:nvPr/>
        </p:nvSpPr>
        <p:spPr>
          <a:xfrm>
            <a:off x="0" y="0"/>
            <a:ext cx="3891339" cy="989996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3 : Le prompt très précis et complet (avec Chain of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Thought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AAE4B7-4821-9734-F58A-FE188441C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1"/>
          <a:stretch>
            <a:fillRect/>
          </a:stretch>
        </p:blipFill>
        <p:spPr>
          <a:xfrm>
            <a:off x="27986" y="1037978"/>
            <a:ext cx="6715183" cy="2485314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984BBAA-BC08-87AC-7F39-70E54508BC47}"/>
              </a:ext>
            </a:extLst>
          </p:cNvPr>
          <p:cNvSpPr/>
          <p:nvPr/>
        </p:nvSpPr>
        <p:spPr>
          <a:xfrm>
            <a:off x="0" y="1037978"/>
            <a:ext cx="1967287" cy="47807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2B7816DE-8A0A-DFE5-A0C0-304E713F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43" y="1109498"/>
            <a:ext cx="1137544" cy="357470"/>
          </a:xfrm>
        </p:spPr>
        <p:txBody>
          <a:bodyPr>
            <a:noAutofit/>
          </a:bodyPr>
          <a:lstStyle/>
          <a:p>
            <a:pPr algn="ctr"/>
            <a:r>
              <a:rPr lang="fr-F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ChatGPT</a:t>
            </a:r>
            <a:endParaRPr lang="fr-FR" sz="18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D8C5A81-8ED3-6ACE-8ABC-DF3C01DAA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2" y="1027305"/>
            <a:ext cx="518052" cy="5180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89149C-2A5A-E59A-9297-CD7E5686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19" y="285547"/>
            <a:ext cx="1206848" cy="2592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CB644FB-EC36-07A3-19B4-8309959A0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5" y="3624117"/>
            <a:ext cx="943136" cy="3475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A1E54A1-FE99-43D1-B51D-DF002DC28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85" y="3747785"/>
            <a:ext cx="4274829" cy="2999553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B3D58C3-85D6-6D51-F956-5BA1E558A744}"/>
              </a:ext>
            </a:extLst>
          </p:cNvPr>
          <p:cNvSpPr/>
          <p:nvPr/>
        </p:nvSpPr>
        <p:spPr>
          <a:xfrm>
            <a:off x="6858841" y="3624117"/>
            <a:ext cx="1967287" cy="478074"/>
          </a:xfrm>
          <a:prstGeom prst="roundRect">
            <a:avLst/>
          </a:prstGeom>
          <a:solidFill>
            <a:schemeClr val="bg1">
              <a:lumMod val="95000"/>
              <a:alpha val="62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AD00C20-4833-F425-5F08-BA6A971D5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55" y="3747785"/>
            <a:ext cx="341020" cy="240704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E9DE165D-0CDE-9934-BC44-7065CF9A709D}"/>
              </a:ext>
            </a:extLst>
          </p:cNvPr>
          <p:cNvSpPr txBox="1">
            <a:spLocks/>
          </p:cNvSpPr>
          <p:nvPr/>
        </p:nvSpPr>
        <p:spPr>
          <a:xfrm>
            <a:off x="7660596" y="3711701"/>
            <a:ext cx="823004" cy="361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solidFill>
                  <a:srgbClr val="FA500F"/>
                </a:solidFill>
                <a:latin typeface="Bahnschrift SemiBold" panose="020B0502040204020203" pitchFamily="34" charset="0"/>
              </a:rPr>
              <a:t>Mistral</a:t>
            </a:r>
            <a:endParaRPr lang="fr-FR" sz="1600" b="1" dirty="0">
              <a:solidFill>
                <a:srgbClr val="FA500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48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451</Words>
  <Application>Microsoft Office PowerPoint</Application>
  <PresentationFormat>Grand écran</PresentationFormat>
  <Paragraphs>113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Alverata</vt:lpstr>
      <vt:lpstr>Arial</vt:lpstr>
      <vt:lpstr>Bahnschrift SemiBold</vt:lpstr>
      <vt:lpstr>Calibri</vt:lpstr>
      <vt:lpstr>Calibri Light</vt:lpstr>
      <vt:lpstr>Thème Office</vt:lpstr>
      <vt:lpstr>Atelier - L’IA, un outil pour le code</vt:lpstr>
      <vt:lpstr>L’Intelligence Artificiel et les LLM</vt:lpstr>
      <vt:lpstr>Exemple d’usage en bioinformatique</vt:lpstr>
      <vt:lpstr>ChatGPT</vt:lpstr>
      <vt:lpstr>ChatGPT</vt:lpstr>
      <vt:lpstr>ChatGPT</vt:lpstr>
      <vt:lpstr>ChatGPT</vt:lpstr>
      <vt:lpstr>ChatGPT</vt:lpstr>
      <vt:lpstr>ChatGPT</vt:lpstr>
      <vt:lpstr>Les different LLM</vt:lpstr>
      <vt:lpstr>Les benchmarks</vt:lpstr>
      <vt:lpstr>Les benchmarks - Aider</vt:lpstr>
      <vt:lpstr>Les benchmarks – Humanity’s Last Exam</vt:lpstr>
      <vt:lpstr>Les benchmarks - LiveBench</vt:lpstr>
      <vt:lpstr>Les environnements de développement</vt:lpstr>
      <vt:lpstr>Agents IA pour le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Louis clos</dc:creator>
  <cp:lastModifiedBy>Louis clos</cp:lastModifiedBy>
  <cp:revision>4</cp:revision>
  <dcterms:created xsi:type="dcterms:W3CDTF">2025-06-30T12:24:17Z</dcterms:created>
  <dcterms:modified xsi:type="dcterms:W3CDTF">2025-07-02T14:03:39Z</dcterms:modified>
</cp:coreProperties>
</file>